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47"/>
  </p:notesMasterIdLst>
  <p:handoutMasterIdLst>
    <p:handoutMasterId r:id="rId48"/>
  </p:handoutMasterIdLst>
  <p:sldIdLst>
    <p:sldId id="1129" r:id="rId6"/>
    <p:sldId id="1370" r:id="rId7"/>
    <p:sldId id="1300" r:id="rId8"/>
    <p:sldId id="1301" r:id="rId9"/>
    <p:sldId id="1347" r:id="rId10"/>
    <p:sldId id="1348" r:id="rId11"/>
    <p:sldId id="1349" r:id="rId12"/>
    <p:sldId id="1350" r:id="rId13"/>
    <p:sldId id="1351" r:id="rId14"/>
    <p:sldId id="1352" r:id="rId15"/>
    <p:sldId id="1353" r:id="rId16"/>
    <p:sldId id="1354" r:id="rId17"/>
    <p:sldId id="1355" r:id="rId18"/>
    <p:sldId id="1356" r:id="rId19"/>
    <p:sldId id="1302" r:id="rId20"/>
    <p:sldId id="1303" r:id="rId21"/>
    <p:sldId id="1304" r:id="rId22"/>
    <p:sldId id="1305" r:id="rId23"/>
    <p:sldId id="1306" r:id="rId24"/>
    <p:sldId id="1307" r:id="rId25"/>
    <p:sldId id="1308" r:id="rId26"/>
    <p:sldId id="1309" r:id="rId27"/>
    <p:sldId id="1343" r:id="rId28"/>
    <p:sldId id="1344" r:id="rId29"/>
    <p:sldId id="1345" r:id="rId30"/>
    <p:sldId id="1346" r:id="rId31"/>
    <p:sldId id="1371" r:id="rId32"/>
    <p:sldId id="1373" r:id="rId33"/>
    <p:sldId id="1374" r:id="rId34"/>
    <p:sldId id="1376" r:id="rId35"/>
    <p:sldId id="1375" r:id="rId36"/>
    <p:sldId id="1377" r:id="rId37"/>
    <p:sldId id="1378" r:id="rId38"/>
    <p:sldId id="260" r:id="rId39"/>
    <p:sldId id="1379" r:id="rId40"/>
    <p:sldId id="259" r:id="rId41"/>
    <p:sldId id="1336" r:id="rId42"/>
    <p:sldId id="1127" r:id="rId43"/>
    <p:sldId id="952" r:id="rId44"/>
    <p:sldId id="1065" r:id="rId45"/>
    <p:sldId id="11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  <p:cmAuthor id="2" name="Leslie Hubertus" initials="LH" lastIdx="1" clrIdx="1">
    <p:extLst>
      <p:ext uri="{19B8F6BF-5375-455C-9EA6-DF929625EA0E}">
        <p15:presenceInfo xmlns:p15="http://schemas.microsoft.com/office/powerpoint/2012/main" userId="Leslie Hubert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002B"/>
    <a:srgbClr val="D60000"/>
    <a:srgbClr val="EE7674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6271" autoAdjust="0"/>
  </p:normalViewPr>
  <p:slideViewPr>
    <p:cSldViewPr snapToGrid="0" showGuides="1">
      <p:cViewPr varScale="1">
        <p:scale>
          <a:sx n="110" d="100"/>
          <a:sy n="110" d="100"/>
        </p:scale>
        <p:origin x="672" y="184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1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2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User accesses an application on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authenticates with AD in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starts using the partner application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Now the partner application needs to update an information on the enterprise resource on behalf of the partner user, for example updating the inventory/pricing information of the items supplied by the partner. Partner application authenticates the application with the APM AS hosted in the enterprise network using the </a:t>
            </a:r>
            <a:r>
              <a:rPr lang="en-US" sz="1200" i="1" dirty="0"/>
              <a:t>user password credential grant</a:t>
            </a:r>
            <a:r>
              <a:rPr lang="en-US" sz="1200" dirty="0"/>
              <a:t> by sending the credentials created for the partner. Upon successful authentication, an access token is returned to the partner application.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application invokes an API call on the enterprise network using the access token.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RS component validates the access token and allows the API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A4136-8B0D-4D64-8F5B-630EBC8D67B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4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3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5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5 Penultimat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86" y="1998303"/>
            <a:ext cx="3384828" cy="2658194"/>
          </a:xfrm>
          <a:prstGeom prst="rect">
            <a:avLst/>
          </a:prstGeom>
        </p:spPr>
      </p:pic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44AA65B-B6F4-5A4C-8E4A-7A944D146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  <p:sldLayoutId id="21474838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40120684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ral.f5.com/articles/big-ip-asm-and-the-owasp-top-10-2017-28911" TargetMode="External"/><Relationship Id="rId2" Type="http://schemas.openxmlformats.org/officeDocument/2006/relationships/hyperlink" Target="https://support.f5.com/csp/article/K0735927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pport.f5.com/kb/en-us/products/big-ip_asm/manuals/product/f5-asm-operations-guide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29418033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02212345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session awareness and session hijacking protection</a:t>
            </a:r>
          </a:p>
          <a:p>
            <a:r>
              <a:rPr lang="en-US" dirty="0"/>
              <a:t>Run in transparent and monitor policy for false positives before putting into blocking</a:t>
            </a:r>
          </a:p>
          <a:p>
            <a:r>
              <a:rPr lang="en-US" dirty="0">
                <a:hlinkClick r:id="rId2"/>
              </a:rPr>
              <a:t>https://support.f5.com/csp/article/K40120684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Because hackers continually change their brute force attack strategies in response to detection and mitigation technology</a:t>
            </a:r>
          </a:p>
          <a:p>
            <a:r>
              <a:rPr lang="en-US" dirty="0"/>
              <a:t>The BIG-IP ASM system now detects these attacks based on:</a:t>
            </a:r>
          </a:p>
          <a:p>
            <a:pPr lvl="1"/>
            <a:r>
              <a:rPr lang="en-US" dirty="0"/>
              <a:t>User names that have multiple failed login attempts</a:t>
            </a:r>
          </a:p>
          <a:p>
            <a:pPr lvl="1"/>
            <a:r>
              <a:rPr lang="en-US" dirty="0"/>
              <a:t>User device IDs, captured through browser fingerprinting</a:t>
            </a:r>
          </a:p>
          <a:p>
            <a:pPr lvl="1"/>
            <a:r>
              <a:rPr lang="en-US" dirty="0"/>
              <a:t>User IP addresses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all login pages to the policy</a:t>
            </a:r>
          </a:p>
          <a:p>
            <a:pPr lvl="1"/>
            <a:r>
              <a:rPr lang="en-US" dirty="0"/>
              <a:t>Policy builder now supports the ability to detect automatically</a:t>
            </a:r>
          </a:p>
          <a:p>
            <a:pPr lvl="1"/>
            <a:r>
              <a:rPr lang="en-US" dirty="0"/>
              <a:t>Monitor logs for Brute Force Attacks and prune false positives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9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for unfettered access to the application while the policy is in blocking mode</a:t>
            </a:r>
          </a:p>
          <a:p>
            <a:pPr lvl="1"/>
            <a:r>
              <a:rPr lang="en-US" dirty="0"/>
              <a:t>Uses hostname</a:t>
            </a:r>
          </a:p>
          <a:p>
            <a:pPr lvl="1"/>
            <a:r>
              <a:rPr lang="en-US" dirty="0"/>
              <a:t>Used for testing  a new revision of the app</a:t>
            </a:r>
          </a:p>
          <a:p>
            <a:pPr lvl="1"/>
            <a:r>
              <a:rPr lang="en-US" dirty="0"/>
              <a:t>Penetration testing</a:t>
            </a:r>
          </a:p>
          <a:p>
            <a:pPr lvl="1"/>
            <a:r>
              <a:rPr lang="en-US" dirty="0"/>
              <a:t>Transparent mode</a:t>
            </a:r>
          </a:p>
          <a:p>
            <a:pPr lvl="1"/>
            <a:r>
              <a:rPr lang="en-US" dirty="0"/>
              <a:t>Learning and alerts occur</a:t>
            </a:r>
          </a:p>
        </p:txBody>
      </p:sp>
    </p:spTree>
    <p:extLst>
      <p:ext uri="{BB962C8B-B14F-4D97-AF65-F5344CB8AC3E}">
        <p14:creationId xmlns:p14="http://schemas.microsoft.com/office/powerpoint/2010/main" val="39301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must protect the hostname to ensure that malicious traffic from adversarial sources cannot exploit the Blocking enforcement override. Some strategies include:</a:t>
            </a:r>
          </a:p>
          <a:p>
            <a:pPr lvl="1"/>
            <a:r>
              <a:rPr lang="en-US" dirty="0"/>
              <a:t>Maintaining secrecy around the hostname</a:t>
            </a:r>
          </a:p>
          <a:p>
            <a:pPr lvl="1"/>
            <a:r>
              <a:rPr lang="en-US" dirty="0"/>
              <a:t>Ensuring regular rotation of the hostname</a:t>
            </a:r>
          </a:p>
          <a:p>
            <a:pPr lvl="1"/>
            <a:r>
              <a:rPr lang="en-US" dirty="0"/>
              <a:t>Restricting access to the hostname with a whitelisted set of IP addresses or subnets using controls in local traffic policies or </a:t>
            </a:r>
            <a:r>
              <a:rPr lang="en-US" dirty="0" err="1"/>
              <a:t>iRules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Maximum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Further Tightening</a:t>
            </a:r>
          </a:p>
        </p:txBody>
      </p:sp>
    </p:spTree>
    <p:extLst>
      <p:ext uri="{BB962C8B-B14F-4D97-AF65-F5344CB8AC3E}">
        <p14:creationId xmlns:p14="http://schemas.microsoft.com/office/powerpoint/2010/main" val="29313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TIGHTENING SECURITY: Maximum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Guard</a:t>
            </a:r>
          </a:p>
          <a:p>
            <a:r>
              <a:rPr lang="en-US" dirty="0"/>
              <a:t>DAST Integration</a:t>
            </a:r>
          </a:p>
          <a:p>
            <a:r>
              <a:rPr lang="en-US" dirty="0"/>
              <a:t>Protection from parameter exploits – whitelisting</a:t>
            </a:r>
          </a:p>
          <a:p>
            <a:r>
              <a:rPr lang="en-US" dirty="0"/>
              <a:t>Allowed HTTP request methods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Tighten web application behavior</a:t>
            </a:r>
          </a:p>
        </p:txBody>
      </p:sp>
    </p:spTree>
    <p:extLst>
      <p:ext uri="{BB962C8B-B14F-4D97-AF65-F5344CB8AC3E}">
        <p14:creationId xmlns:p14="http://schemas.microsoft.com/office/powerpoint/2010/main" val="40172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pPr lvl="1"/>
            <a:r>
              <a:rPr lang="en-US" dirty="0"/>
              <a:t>Can check for SSN, CC numbers in webserver response</a:t>
            </a:r>
          </a:p>
          <a:p>
            <a:pPr lvl="2"/>
            <a:r>
              <a:rPr lang="en-US" dirty="0"/>
              <a:t>If detected, the values can be masked out and send an alert</a:t>
            </a:r>
          </a:p>
        </p:txBody>
      </p:sp>
    </p:spTree>
    <p:extLst>
      <p:ext uri="{BB962C8B-B14F-4D97-AF65-F5344CB8AC3E}">
        <p14:creationId xmlns:p14="http://schemas.microsoft.com/office/powerpoint/2010/main" val="27250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E1C8E-7170-5E42-8DBC-E235ED9D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1878"/>
            <a:ext cx="11710416" cy="5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 not enable Data Guard on every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Only enable on select </a:t>
            </a:r>
            <a:r>
              <a:rPr lang="en-US" dirty="0" err="1"/>
              <a:t>url</a:t>
            </a:r>
            <a:r>
              <a:rPr lang="en-US" dirty="0"/>
              <a:t> where CC, SSN #s could be present</a:t>
            </a:r>
          </a:p>
          <a:p>
            <a:r>
              <a:rPr lang="en-US" dirty="0"/>
              <a:t>Data Guard is very CPU intensive</a:t>
            </a:r>
          </a:p>
        </p:txBody>
      </p:sp>
    </p:spTree>
    <p:extLst>
      <p:ext uri="{BB962C8B-B14F-4D97-AF65-F5344CB8AC3E}">
        <p14:creationId xmlns:p14="http://schemas.microsoft.com/office/powerpoint/2010/main" val="36964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6990" y="3644206"/>
            <a:ext cx="11430000" cy="1806648"/>
          </a:xfrm>
        </p:spPr>
        <p:txBody>
          <a:bodyPr/>
          <a:lstStyle/>
          <a:p>
            <a:r>
              <a:rPr lang="en-US" dirty="0"/>
              <a:t>Chad Fazio – Systems Engineer West</a:t>
            </a:r>
          </a:p>
          <a:p>
            <a:r>
              <a:rPr lang="en-US" dirty="0"/>
              <a:t>Jesse </a:t>
            </a:r>
            <a:r>
              <a:rPr lang="en-US" dirty="0" err="1"/>
              <a:t>Darrone</a:t>
            </a:r>
            <a:r>
              <a:rPr lang="en-US" dirty="0"/>
              <a:t> – Systems Engineer East</a:t>
            </a:r>
          </a:p>
          <a:p>
            <a:r>
              <a:rPr lang="en-US" dirty="0"/>
              <a:t>Brian Breyfogle – Systems Engineer West</a:t>
            </a:r>
          </a:p>
          <a:p>
            <a:r>
              <a:rPr lang="en-US" dirty="0"/>
              <a:t>Last Updated: 2018-8-10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Thursday, August 16, 2018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9AFC084-E4C8-4762-B871-5752BC6C7F27}"/>
              </a:ext>
            </a:extLst>
          </p:cNvPr>
          <p:cNvSpPr txBox="1">
            <a:spLocks/>
          </p:cNvSpPr>
          <p:nvPr/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 F5 Networks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8D5A4C-FA86-7049-B06D-99F82A1E24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50272" y="1932462"/>
            <a:ext cx="104441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and Maximum WAF Security</a:t>
            </a:r>
          </a:p>
        </p:txBody>
      </p:sp>
    </p:spTree>
    <p:extLst>
      <p:ext uri="{BB962C8B-B14F-4D97-AF65-F5344CB8AC3E}">
        <p14:creationId xmlns:p14="http://schemas.microsoft.com/office/powerpoint/2010/main" val="369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r>
              <a:rPr lang="en-US" dirty="0"/>
              <a:t>Supported scanners include:</a:t>
            </a:r>
          </a:p>
          <a:p>
            <a:pPr lvl="1"/>
            <a:r>
              <a:rPr lang="en-US" dirty="0"/>
              <a:t>Generic (</a:t>
            </a:r>
            <a:r>
              <a:rPr lang="en-US" dirty="0" err="1"/>
              <a:t>eg</a:t>
            </a:r>
            <a:r>
              <a:rPr lang="en-US" dirty="0"/>
              <a:t>. Nessus/Tenable, supported via xml template)</a:t>
            </a:r>
          </a:p>
          <a:p>
            <a:pPr lvl="1"/>
            <a:r>
              <a:rPr lang="en-US" dirty="0"/>
              <a:t>HP </a:t>
            </a:r>
            <a:r>
              <a:rPr lang="en-US" dirty="0" err="1"/>
              <a:t>WebInspect</a:t>
            </a:r>
            <a:endParaRPr lang="en-US" dirty="0"/>
          </a:p>
          <a:p>
            <a:pPr lvl="1"/>
            <a:r>
              <a:rPr lang="en-US" dirty="0"/>
              <a:t>IBM </a:t>
            </a:r>
            <a:r>
              <a:rPr lang="en-US" dirty="0" err="1"/>
              <a:t>AppScan</a:t>
            </a:r>
            <a:endParaRPr lang="en-US" dirty="0"/>
          </a:p>
          <a:p>
            <a:pPr lvl="1"/>
            <a:r>
              <a:rPr lang="en-US" dirty="0" err="1"/>
              <a:t>ImmuniWeb</a:t>
            </a:r>
            <a:endParaRPr lang="en-US" dirty="0"/>
          </a:p>
          <a:p>
            <a:pPr lvl="1"/>
            <a:r>
              <a:rPr lang="en-US" dirty="0" err="1"/>
              <a:t>Qualys</a:t>
            </a:r>
            <a:endParaRPr lang="en-US" dirty="0"/>
          </a:p>
          <a:p>
            <a:pPr lvl="1"/>
            <a:r>
              <a:rPr lang="en-US" dirty="0" err="1"/>
              <a:t>Quotium</a:t>
            </a:r>
            <a:r>
              <a:rPr lang="en-US" dirty="0"/>
              <a:t> Seeker</a:t>
            </a:r>
          </a:p>
          <a:p>
            <a:pPr lvl="1"/>
            <a:r>
              <a:rPr lang="en-US" dirty="0" err="1"/>
              <a:t>Trustwave</a:t>
            </a:r>
            <a:r>
              <a:rPr lang="en-US" dirty="0"/>
              <a:t> App Scanner (formerly </a:t>
            </a:r>
            <a:r>
              <a:rPr lang="en-US" dirty="0" err="1"/>
              <a:t>Cenzic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WhiteHat</a:t>
            </a:r>
            <a:r>
              <a:rPr lang="en-US" dirty="0"/>
              <a:t> </a:t>
            </a:r>
            <a:r>
              <a:rPr lang="en-US" dirty="0" err="1"/>
              <a:t>Sentinnel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F25D-B939-DB46-9E0E-25FE30F0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554481"/>
            <a:ext cx="11387328" cy="33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DAST integration is an excellent way to get a base policy quickly and efficiently</a:t>
            </a:r>
          </a:p>
          <a:p>
            <a:r>
              <a:rPr lang="en-US" dirty="0"/>
              <a:t>Configure the IP address(</a:t>
            </a:r>
            <a:r>
              <a:rPr lang="en-US" dirty="0" err="1"/>
              <a:t>es</a:t>
            </a:r>
            <a:r>
              <a:rPr lang="en-US" dirty="0"/>
              <a:t>) of the scanner(s) in the IP address exception section</a:t>
            </a:r>
          </a:p>
        </p:txBody>
      </p:sp>
    </p:spTree>
    <p:extLst>
      <p:ext uri="{BB962C8B-B14F-4D97-AF65-F5344CB8AC3E}">
        <p14:creationId xmlns:p14="http://schemas.microsoft.com/office/powerpoint/2010/main" val="122393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Builds a comprehensive list of parameters</a:t>
            </a:r>
          </a:p>
          <a:p>
            <a:pPr lvl="1"/>
            <a:r>
              <a:rPr lang="en-US" dirty="0"/>
              <a:t>The parameters are then tightened by applying max length and data type for its value</a:t>
            </a:r>
          </a:p>
        </p:txBody>
      </p:sp>
    </p:spTree>
    <p:extLst>
      <p:ext uri="{BB962C8B-B14F-4D97-AF65-F5344CB8AC3E}">
        <p14:creationId xmlns:p14="http://schemas.microsoft.com/office/powerpoint/2010/main" val="1472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Policy Builder to identify parameters</a:t>
            </a:r>
          </a:p>
          <a:p>
            <a:r>
              <a:rPr lang="en-US" dirty="0"/>
              <a:t>Do not restrict parameters to only those that are learned</a:t>
            </a:r>
          </a:p>
          <a:p>
            <a:pPr lvl="1"/>
            <a:r>
              <a:rPr lang="en-US" dirty="0"/>
              <a:t>Doing so increases administrative effort due to application changes</a:t>
            </a:r>
          </a:p>
          <a:p>
            <a:pPr lvl="1"/>
            <a:r>
              <a:rPr lang="en-US" dirty="0"/>
              <a:t>The security  provided is insignificant</a:t>
            </a:r>
          </a:p>
          <a:p>
            <a:pPr lvl="1"/>
            <a:r>
              <a:rPr lang="en-US" dirty="0"/>
              <a:t>Enable signature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1366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421928"/>
          </a:xfrm>
        </p:spPr>
        <p:txBody>
          <a:bodyPr/>
          <a:lstStyle/>
          <a:p>
            <a:r>
              <a:rPr lang="en-US" dirty="0"/>
              <a:t>Allowed HTTP request methods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default, the following methods are allowed: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HEAD, which ASM changes to GET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Other requests cause a violation</a:t>
            </a:r>
          </a:p>
        </p:txBody>
      </p:sp>
    </p:spTree>
    <p:extLst>
      <p:ext uri="{BB962C8B-B14F-4D97-AF65-F5344CB8AC3E}">
        <p14:creationId xmlns:p14="http://schemas.microsoft.com/office/powerpoint/2010/main" val="13258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89504"/>
          </a:xfrm>
        </p:spPr>
        <p:txBody>
          <a:bodyPr/>
          <a:lstStyle/>
          <a:p>
            <a:r>
              <a:rPr lang="en-US" dirty="0"/>
              <a:t>Allowed HTTP request methods–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Most websites only use GET and POST</a:t>
            </a:r>
          </a:p>
          <a:p>
            <a:r>
              <a:rPr lang="en-US" dirty="0"/>
              <a:t>Use learning to detect whether other methods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7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API Security</a:t>
            </a:r>
          </a:p>
        </p:txBody>
      </p:sp>
    </p:spTree>
    <p:extLst>
      <p:ext uri="{BB962C8B-B14F-4D97-AF65-F5344CB8AC3E}">
        <p14:creationId xmlns:p14="http://schemas.microsoft.com/office/powerpoint/2010/main" val="27741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345F-01D4-9244-9452-F77939CD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API with 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9474-7832-354B-8612-6C64780FE6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demonstrates some examples of protecting a JSON API (the BIGIP Restful API)</a:t>
            </a:r>
          </a:p>
          <a:p>
            <a:r>
              <a:rPr lang="en-US" dirty="0"/>
              <a:t>API calls are web traffic, so almost all of the security features ASM provides apply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A7751-9130-A943-84B4-16D3F9B811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1AA5A-4815-3E4F-944C-0BE6DC8CC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DD558930-2381-8141-A57D-26A76B6DE709}"/>
              </a:ext>
            </a:extLst>
          </p:cNvPr>
          <p:cNvSpPr/>
          <p:nvPr/>
        </p:nvSpPr>
        <p:spPr>
          <a:xfrm>
            <a:off x="7234177" y="4003589"/>
            <a:ext cx="1039719" cy="4526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BC30B-7D80-3F4D-9156-0A363C72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API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A078-D0D9-934E-B149-657A7BF4E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2F137-5C7F-8D47-AE8A-DF54F7BE3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51778-38A5-674E-AF7B-AAA06AD9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9" y="2957251"/>
            <a:ext cx="6883400" cy="26797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01CFD0-C545-F84B-BF25-850947214B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172731"/>
            <a:ext cx="7969096" cy="178452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URLs in Restful API represents configuration objects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This allows for control over what object can be viewed and modified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1267-7948-B04B-BBE4-88EDB878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96" y="960699"/>
            <a:ext cx="3613304" cy="53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HIGH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Increased Security</a:t>
            </a:r>
          </a:p>
          <a:p>
            <a:r>
              <a:rPr lang="en-US" sz="4000" dirty="0"/>
              <a:t>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4115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4E342F-4BBC-1146-9F22-61C09718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0" y="2746037"/>
            <a:ext cx="8513260" cy="3567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24798-E7F0-9441-9F8D-3C58979D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757130"/>
          </a:xfrm>
        </p:spPr>
        <p:txBody>
          <a:bodyPr/>
          <a:lstStyle/>
          <a:p>
            <a:r>
              <a:rPr lang="en-US" sz="3200" dirty="0"/>
              <a:t>LIMIT REST COMMANDS/HTTP METHODS PER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B9A61-0F05-F947-B7B4-AE5B75111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448907"/>
            <a:ext cx="11582400" cy="4349578"/>
          </a:xfrm>
        </p:spPr>
        <p:txBody>
          <a:bodyPr/>
          <a:lstStyle/>
          <a:p>
            <a:r>
              <a:rPr lang="en-US" sz="2400" dirty="0"/>
              <a:t>E.g.  Disallow new ASM policies from being created</a:t>
            </a:r>
          </a:p>
          <a:p>
            <a:pPr lvl="1"/>
            <a:r>
              <a:rPr lang="en-US" sz="1600" dirty="0"/>
              <a:t>POST is used to create ASM policies, prohibit the command on the policies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18207-7B2A-9443-ABC0-FFF5448DE7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4DD7E-B4DE-9645-A90A-6FB23A361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07F54-75BE-2841-835D-F091DDA1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4" y="2236541"/>
            <a:ext cx="4674436" cy="27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4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587DEA-0919-4946-9084-40649490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9" y="1188260"/>
            <a:ext cx="5752990" cy="3164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18ACD-B16D-D84B-BFE1-74EC971C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JSON Parameters/Keys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CA2B-D4EB-3C4C-B616-66712A9ED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188260"/>
            <a:ext cx="4024182" cy="3900084"/>
          </a:xfrm>
        </p:spPr>
        <p:txBody>
          <a:bodyPr/>
          <a:lstStyle/>
          <a:p>
            <a:r>
              <a:rPr lang="en-US" sz="2000" dirty="0"/>
              <a:t>JSON keys represent configuration fields within an configuration object</a:t>
            </a:r>
          </a:p>
          <a:p>
            <a:r>
              <a:rPr lang="en-US" sz="2000" dirty="0"/>
              <a:t>JSON keys are treated as parameters</a:t>
            </a:r>
          </a:p>
          <a:p>
            <a:r>
              <a:rPr lang="en-US" sz="2000" dirty="0"/>
              <a:t>Learned JSON keys can be added to the policy on per-URL basis as parameters</a:t>
            </a:r>
          </a:p>
          <a:p>
            <a:r>
              <a:rPr lang="en-US" sz="2000" dirty="0"/>
              <a:t>Controlling parameters per-URL allows for fine-grained control over what objects can be created and modified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43F20-A7E2-684D-A363-68939F06E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3F4E-68D4-4C43-8960-BA331E3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28385" y="6506186"/>
            <a:ext cx="461251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F4C1B2-17EC-154C-BBE8-F8123BF9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41" y="2249177"/>
            <a:ext cx="4615410" cy="3615573"/>
          </a:xfrm>
          <a:prstGeom prst="rect">
            <a:avLst/>
          </a:prstGeom>
        </p:spPr>
      </p:pic>
      <p:sp>
        <p:nvSpPr>
          <p:cNvPr id="23" name="Bent Arrow 22">
            <a:extLst>
              <a:ext uri="{FF2B5EF4-FFF2-40B4-BE49-F238E27FC236}">
                <a16:creationId xmlns:a16="http://schemas.microsoft.com/office/drawing/2014/main" id="{933F6707-B3D2-764E-80BD-1972F0189EB1}"/>
              </a:ext>
            </a:extLst>
          </p:cNvPr>
          <p:cNvSpPr/>
          <p:nvPr/>
        </p:nvSpPr>
        <p:spPr>
          <a:xfrm rot="10800000">
            <a:off x="8544351" y="4367933"/>
            <a:ext cx="813816" cy="86868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610F-6889-FF4E-A01F-A1075054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JSON Input/Values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CF38E-9634-A948-9334-11A4CCF1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89" y="959574"/>
            <a:ext cx="4111665" cy="33059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4E88-95E4-FB4E-9455-2FC370A233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205955" cy="4349578"/>
          </a:xfrm>
        </p:spPr>
        <p:txBody>
          <a:bodyPr/>
          <a:lstStyle/>
          <a:p>
            <a:r>
              <a:rPr lang="en-US" sz="2400" dirty="0"/>
              <a:t>Restrict JSON input to  parameters using length restrictions, regular expressions and/or Meta Character restrictions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02B8B-7581-CD43-9551-65B4121C6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060C-27CC-EF4E-A2EF-89A304B37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285283"/>
            <a:ext cx="4731434" cy="4349578"/>
          </a:xfrm>
        </p:spPr>
        <p:txBody>
          <a:bodyPr/>
          <a:lstStyle/>
          <a:p>
            <a:r>
              <a:rPr lang="en-US" sz="2400" dirty="0"/>
              <a:t>Using either ASM Login Pages/Sessions Tracking and/or APM authentication methods, user identity can be tied to requests and access</a:t>
            </a:r>
          </a:p>
          <a:p>
            <a:r>
              <a:rPr lang="en-US" sz="2400" dirty="0"/>
              <a:t>Can be used to restrict access based on user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E033D-530A-B74A-B75C-B68B4B70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98" y="970271"/>
            <a:ext cx="64008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A5978-4586-A544-AA7C-922333FC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98" y="2555653"/>
            <a:ext cx="5143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login protection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3613609"/>
            <a:ext cx="11582400" cy="1886859"/>
          </a:xfrm>
        </p:spPr>
        <p:txBody>
          <a:bodyPr/>
          <a:lstStyle/>
          <a:p>
            <a:r>
              <a:rPr lang="en-US" sz="2400" b="0" dirty="0">
                <a:solidFill>
                  <a:srgbClr val="FFFFFF"/>
                </a:solidFill>
              </a:rPr>
              <a:t>The login form can be submitted as an AJAX POST request with the login details and response in JSON format. </a:t>
            </a:r>
          </a:p>
          <a:p>
            <a:r>
              <a:rPr lang="en-US" altLang="en-US" sz="2400" b="0" dirty="0">
                <a:solidFill>
                  <a:srgbClr val="FFFFFF"/>
                </a:solidFill>
                <a:latin typeface="Arial" charset="0"/>
              </a:rPr>
              <a:t>The automatic policy builder can learn AJAX login pages without manual intervention and protect them automatically.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400" b="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94620"/>
            <a:ext cx="6083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311128"/>
          </a:xfrm>
        </p:spPr>
        <p:txBody>
          <a:bodyPr/>
          <a:lstStyle/>
          <a:p>
            <a:r>
              <a:rPr lang="en-US" sz="3600" dirty="0"/>
              <a:t>Enforce stronger/additional authentication methods with APM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612" y="2129737"/>
            <a:ext cx="4731434" cy="4349578"/>
          </a:xfrm>
        </p:spPr>
        <p:txBody>
          <a:bodyPr/>
          <a:lstStyle/>
          <a:p>
            <a:r>
              <a:rPr lang="en-US" sz="2400"/>
              <a:t>Enforce multi-factor </a:t>
            </a:r>
            <a:r>
              <a:rPr lang="en-US" sz="2400" dirty="0"/>
              <a:t>authentication such as client cert, Active/Directory </a:t>
            </a:r>
            <a:r>
              <a:rPr lang="en-US" sz="2400" dirty="0" err="1"/>
              <a:t>Auth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57B81-E2D4-F04B-969D-DDF1A9FC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90" y="1063195"/>
            <a:ext cx="1892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773687" y="1072120"/>
            <a:ext cx="6297779" cy="2638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0732" y="135988"/>
            <a:ext cx="11582400" cy="867930"/>
          </a:xfrm>
        </p:spPr>
        <p:txBody>
          <a:bodyPr>
            <a:noAutofit/>
          </a:bodyPr>
          <a:lstStyle/>
          <a:p>
            <a:r>
              <a:rPr lang="en-US" sz="3600" dirty="0"/>
              <a:t>Use Case OAuth for API Authorization</a:t>
            </a:r>
            <a:endParaRPr lang="en-US" sz="2400" i="1" dirty="0"/>
          </a:p>
        </p:txBody>
      </p:sp>
      <p:sp>
        <p:nvSpPr>
          <p:cNvPr id="100" name="Rectangle 99"/>
          <p:cNvSpPr/>
          <p:nvPr/>
        </p:nvSpPr>
        <p:spPr>
          <a:xfrm>
            <a:off x="266283" y="1372115"/>
            <a:ext cx="5342304" cy="46136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Problems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ltGray">
          <a:xfrm>
            <a:off x="189131" y="1888752"/>
            <a:ext cx="5425277" cy="134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Access to user authorized information hosted on another site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Compliance and liability challenges – How to protect credentials and the data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96581" y="3547420"/>
            <a:ext cx="5312006" cy="461367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Solution</a:t>
            </a:r>
            <a:endParaRPr lang="en-US" sz="1798" b="1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ltGray">
          <a:xfrm>
            <a:off x="266283" y="3970631"/>
            <a:ext cx="5468400" cy="228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Either or both: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</a:t>
            </a:r>
            <a:r>
              <a:rPr lang="en-US" dirty="0" err="1">
                <a:solidFill>
                  <a:srgbClr val="FFFFFF"/>
                </a:solidFill>
                <a:ea typeface="Calibri" charset="0"/>
                <a:cs typeface="Calibri" charset="0"/>
              </a:rPr>
              <a:t>OAuth</a:t>
            </a: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 Resource Server authorizes web APIs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OAuth Authorization server grants tokens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App to app communication via APIs can be protected, and initial consent via user authorization be requested</a:t>
            </a:r>
          </a:p>
          <a:p>
            <a:pPr marL="626961" lvl="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7008" y="4310698"/>
            <a:ext cx="6136924" cy="145270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Authorization Server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US Retail company allowing inventory and pricing exchange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Bank in Europe for Realtors’ mortgage calculator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5787008" y="3882110"/>
            <a:ext cx="6284458" cy="461367"/>
          </a:xfrm>
          <a:prstGeom prst="rect">
            <a:avLst/>
          </a:prstGeom>
          <a:solidFill>
            <a:srgbClr val="C8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Use Cases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780947" y="1094880"/>
            <a:ext cx="4598409" cy="2640076"/>
            <a:chOff x="6646945" y="1524000"/>
            <a:chExt cx="6525681" cy="4655956"/>
          </a:xfrm>
        </p:grpSpPr>
        <p:sp>
          <p:nvSpPr>
            <p:cNvPr id="62" name="TextBox 61"/>
            <p:cNvSpPr txBox="1"/>
            <p:nvPr/>
          </p:nvSpPr>
          <p:spPr>
            <a:xfrm>
              <a:off x="8068162" y="1524000"/>
              <a:ext cx="275736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Partner Network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10320725" y="3673347"/>
              <a:ext cx="2851901" cy="1264368"/>
              <a:chOff x="10257814" y="3779675"/>
              <a:chExt cx="2851901" cy="1264368"/>
            </a:xfrm>
          </p:grpSpPr>
          <p:pic>
            <p:nvPicPr>
              <p:cNvPr id="9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957063" y="3812932"/>
                <a:ext cx="422822" cy="80090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480764" y="3787992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8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985070" y="3779675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0257814" y="4609815"/>
                <a:ext cx="2851901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Enterprise Web Applications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537568" y="4037451"/>
              <a:ext cx="1807776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</a:t>
              </a:r>
            </a:p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Resource Server</a:t>
              </a:r>
            </a:p>
          </p:txBody>
        </p:sp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46945" y="1894494"/>
              <a:ext cx="635858" cy="68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7" name="Straight Arrow Connector 66"/>
            <p:cNvCxnSpPr/>
            <p:nvPr/>
          </p:nvCxnSpPr>
          <p:spPr>
            <a:xfrm>
              <a:off x="7308294" y="2052432"/>
              <a:ext cx="1446213" cy="1601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040887" y="1717100"/>
              <a:ext cx="114974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(1)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608742" y="1826507"/>
              <a:ext cx="583189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(2)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78921" y="2236032"/>
              <a:ext cx="86995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(3)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149883" y="1933212"/>
              <a:ext cx="1102897" cy="1125098"/>
              <a:chOff x="5052792" y="1044575"/>
              <a:chExt cx="1046521" cy="1190103"/>
            </a:xfrm>
          </p:grpSpPr>
          <p:sp>
            <p:nvSpPr>
              <p:cNvPr id="94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052792" y="1545703"/>
                <a:ext cx="1046521" cy="68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Active</a:t>
                </a: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 Directory</a:t>
                </a:r>
              </a:p>
            </p:txBody>
          </p:sp>
        </p:grpSp>
        <p:cxnSp>
          <p:nvCxnSpPr>
            <p:cNvPr id="73" name="Straight Connector 72"/>
            <p:cNvCxnSpPr/>
            <p:nvPr/>
          </p:nvCxnSpPr>
          <p:spPr>
            <a:xfrm flipH="1">
              <a:off x="8266801" y="3640812"/>
              <a:ext cx="18100" cy="23027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224110" y="5745728"/>
              <a:ext cx="2163898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Enterprise Network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8690087" y="2748102"/>
              <a:ext cx="7696" cy="2128698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322573" y="2175538"/>
              <a:ext cx="1065435" cy="9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8220864" y="3163151"/>
              <a:ext cx="58893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4D4F53"/>
                  </a:solidFill>
                </a:rPr>
                <a:t>(4a)</a:t>
              </a:r>
              <a:endParaRPr lang="en-US" sz="1000" b="1" dirty="0">
                <a:solidFill>
                  <a:srgbClr val="4D4F53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841763" y="2002304"/>
              <a:ext cx="1380210" cy="976024"/>
              <a:chOff x="5486715" y="1040311"/>
              <a:chExt cx="1309659" cy="1032417"/>
            </a:xfrm>
          </p:grpSpPr>
          <p:sp>
            <p:nvSpPr>
              <p:cNvPr id="92" name="Freeform 52"/>
              <p:cNvSpPr>
                <a:spLocks noEditPoints="1"/>
              </p:cNvSpPr>
              <p:nvPr/>
            </p:nvSpPr>
            <p:spPr bwMode="auto">
              <a:xfrm>
                <a:off x="5486715" y="1040311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525740" y="1383754"/>
                <a:ext cx="1270634" cy="68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Partner Application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8" y="2338011"/>
              <a:ext cx="441634" cy="423018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/>
            <p:nvPr/>
          </p:nvCxnSpPr>
          <p:spPr>
            <a:xfrm>
              <a:off x="7308294" y="2276530"/>
              <a:ext cx="1404095" cy="134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8818135" y="2740439"/>
              <a:ext cx="659246" cy="980710"/>
              <a:chOff x="8489656" y="2809068"/>
              <a:chExt cx="659246" cy="980710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8687908" y="2809068"/>
                <a:ext cx="0" cy="980710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8489656" y="3243153"/>
                <a:ext cx="659246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(5)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9843911" y="3628089"/>
              <a:ext cx="779234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(6)</a:t>
              </a:r>
            </a:p>
          </p:txBody>
        </p:sp>
        <p:pic>
          <p:nvPicPr>
            <p:cNvPr id="83" name="Picture 82" descr="new_platforms"/>
            <p:cNvPicPr>
              <a:picLocks noChangeAspect="1" noChangeArrowheads="1"/>
            </p:cNvPicPr>
            <p:nvPr/>
          </p:nvPicPr>
          <p:blipFill>
            <a:blip r:embed="rId6" cstate="print"/>
            <a:srcRect t="55692" b="20441"/>
            <a:stretch>
              <a:fillRect/>
            </a:stretch>
          </p:blipFill>
          <p:spPr bwMode="auto">
            <a:xfrm>
              <a:off x="8818133" y="3683898"/>
              <a:ext cx="888218" cy="698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4" name="Straight Connector 83"/>
            <p:cNvCxnSpPr/>
            <p:nvPr/>
          </p:nvCxnSpPr>
          <p:spPr>
            <a:xfrm flipH="1">
              <a:off x="8266801" y="1613728"/>
              <a:ext cx="792" cy="15816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042571" y="5211395"/>
              <a:ext cx="2374864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 Authorization Server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0653481" y="5052782"/>
              <a:ext cx="1554161" cy="880843"/>
              <a:chOff x="5052792" y="1044575"/>
              <a:chExt cx="1474718" cy="931736"/>
            </a:xfrm>
          </p:grpSpPr>
          <p:sp>
            <p:nvSpPr>
              <p:cNvPr id="88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052792" y="1545702"/>
                <a:ext cx="1474718" cy="430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Active Directory</a:t>
                </a: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9726748" y="5204205"/>
              <a:ext cx="1235235" cy="56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Gerader Verbinder 10"/>
          <p:cNvCxnSpPr/>
          <p:nvPr/>
        </p:nvCxnSpPr>
        <p:spPr>
          <a:xfrm flipH="1">
            <a:off x="6883556" y="2053635"/>
            <a:ext cx="4305300" cy="0"/>
          </a:xfrm>
          <a:prstGeom prst="line">
            <a:avLst/>
          </a:prstGeom>
          <a:ln w="25400">
            <a:solidFill>
              <a:srgbClr val="09509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new_platforms"/>
          <p:cNvPicPr>
            <a:picLocks noChangeAspect="1" noChangeArrowheads="1"/>
          </p:cNvPicPr>
          <p:nvPr/>
        </p:nvPicPr>
        <p:blipFill>
          <a:blip r:embed="rId6" cstate="print"/>
          <a:srcRect t="55692" b="20441"/>
          <a:stretch>
            <a:fillRect/>
          </a:stretch>
        </p:blipFill>
        <p:spPr bwMode="auto">
          <a:xfrm>
            <a:off x="8323604" y="2992711"/>
            <a:ext cx="625895" cy="39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8965924" y="2517996"/>
            <a:ext cx="870425" cy="31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23980" y="2973143"/>
            <a:ext cx="449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4D4F53"/>
                </a:solidFill>
              </a:rPr>
              <a:t>(4b)</a:t>
            </a:r>
          </a:p>
        </p:txBody>
      </p:sp>
    </p:spTree>
    <p:extLst>
      <p:ext uri="{BB962C8B-B14F-4D97-AF65-F5344CB8AC3E}">
        <p14:creationId xmlns:p14="http://schemas.microsoft.com/office/powerpoint/2010/main" val="656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54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A35D-EE80-FB4E-B5DC-605D007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1152B-E92D-7D4C-9CD1-88004C64CA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61F0-944A-5F46-A2FA-B9B7A857A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EA354-3E04-A04E-B440-F883DF536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Succeeding with application security</a:t>
            </a:r>
          </a:p>
          <a:p>
            <a:pPr lvl="1"/>
            <a:r>
              <a:rPr lang="en-US" sz="2000" dirty="0">
                <a:hlinkClick r:id="rId2"/>
              </a:rPr>
              <a:t>https://support.f5.com/csp/article/K07359270</a:t>
            </a:r>
            <a:endParaRPr lang="en-US" sz="2000" dirty="0"/>
          </a:p>
          <a:p>
            <a:pPr lvl="1"/>
            <a:r>
              <a:rPr lang="en-US" sz="3200" b="1" dirty="0">
                <a:solidFill>
                  <a:schemeClr val="tx1"/>
                </a:solidFill>
              </a:rPr>
              <a:t>OWASP Top 10 2017</a:t>
            </a:r>
          </a:p>
          <a:p>
            <a:pPr lvl="2"/>
            <a:r>
              <a:rPr lang="en-US" dirty="0">
                <a:hlinkClick r:id="rId3"/>
              </a:rPr>
              <a:t>https://devcentral.f5.com/articles/big-ip-asm-and-the-owasp-top-10-2017-28911</a:t>
            </a:r>
            <a:endParaRPr lang="en-US" dirty="0"/>
          </a:p>
          <a:p>
            <a:pPr lvl="2"/>
            <a:r>
              <a:rPr lang="en-US" sz="3200" b="1" dirty="0">
                <a:solidFill>
                  <a:schemeClr val="tx1"/>
                </a:solidFill>
              </a:rPr>
              <a:t>ASM Operations Guide</a:t>
            </a:r>
          </a:p>
          <a:p>
            <a:pPr lvl="2"/>
            <a:r>
              <a:rPr lang="en-US" dirty="0">
                <a:hlinkClick r:id="rId4"/>
              </a:rPr>
              <a:t>https://support.f5.com/kb/en-us/products/big-ip_asm/manuals/product/f5-asm-operations-guide.html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6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Session Enforcement: High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Allowed URL list</a:t>
            </a:r>
          </a:p>
          <a:p>
            <a:r>
              <a:rPr lang="en-US" dirty="0"/>
              <a:t>User session tracking</a:t>
            </a:r>
          </a:p>
          <a:p>
            <a:r>
              <a:rPr lang="en-US" dirty="0"/>
              <a:t>Session hijacking protection</a:t>
            </a:r>
          </a:p>
          <a:p>
            <a:r>
              <a:rPr lang="en-US" dirty="0"/>
              <a:t>Brute force attack protection</a:t>
            </a:r>
          </a:p>
          <a:p>
            <a:r>
              <a:rPr lang="en-US" dirty="0"/>
              <a:t>Blocking mode override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Additional security, 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16272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2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7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URL list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the creation a whitelist of URL that should be accessed</a:t>
            </a:r>
          </a:p>
          <a:p>
            <a:r>
              <a:rPr lang="en-US" dirty="0"/>
              <a:t>Can either be explicit or wildcard</a:t>
            </a:r>
          </a:p>
        </p:txBody>
      </p:sp>
    </p:spTree>
    <p:extLst>
      <p:ext uri="{BB962C8B-B14F-4D97-AF65-F5344CB8AC3E}">
        <p14:creationId xmlns:p14="http://schemas.microsoft.com/office/powerpoint/2010/main" val="1120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Allowed URL list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Provide ASM with whitelist or use learning</a:t>
            </a:r>
          </a:p>
          <a:p>
            <a:r>
              <a:rPr lang="en-US" dirty="0"/>
              <a:t>Wildcard (*) must be removed from the URL list</a:t>
            </a:r>
          </a:p>
          <a:p>
            <a:r>
              <a:rPr lang="en-US" dirty="0"/>
              <a:t>Use transparent enforcement for a period to validate the URL list</a:t>
            </a:r>
          </a:p>
          <a:p>
            <a:r>
              <a:rPr lang="en-US" dirty="0"/>
              <a:t>Or put in blocking and disable the blocking or illegal URLs</a:t>
            </a:r>
          </a:p>
          <a:p>
            <a:r>
              <a:rPr lang="en-US" dirty="0"/>
              <a:t>For significant updates, transition back to Transparent</a:t>
            </a:r>
          </a:p>
          <a:p>
            <a:r>
              <a:rPr lang="en-US" dirty="0">
                <a:hlinkClick r:id="rId2"/>
              </a:rPr>
              <a:t>https://support.f5.com/csp/article/K29418033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User session tracking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session to be tracked over a stateless application or tracking an application and additional enforcement for a session based application</a:t>
            </a:r>
          </a:p>
          <a:p>
            <a:r>
              <a:rPr lang="en-US" dirty="0"/>
              <a:t>Allows for login page protection</a:t>
            </a:r>
          </a:p>
          <a:p>
            <a:r>
              <a:rPr lang="en-US" dirty="0"/>
              <a:t>Brute Force Protection</a:t>
            </a:r>
          </a:p>
        </p:txBody>
      </p:sp>
    </p:spTree>
    <p:extLst>
      <p:ext uri="{BB962C8B-B14F-4D97-AF65-F5344CB8AC3E}">
        <p14:creationId xmlns:p14="http://schemas.microsoft.com/office/powerpoint/2010/main" val="34519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User session tracking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login pages to security policy which automatically creates a association between the username used and logs</a:t>
            </a:r>
          </a:p>
          <a:p>
            <a:r>
              <a:rPr lang="en-US" dirty="0"/>
              <a:t>Brute Force Protection should be considered</a:t>
            </a:r>
          </a:p>
          <a:p>
            <a:r>
              <a:rPr lang="en-US" dirty="0">
                <a:hlinkClick r:id="rId2"/>
              </a:rPr>
              <a:t>https://support.f5.com/csp/article/K02212345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6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Sessions are typically hijacked by obtaining the value of a legitimate session</a:t>
            </a:r>
          </a:p>
          <a:p>
            <a:r>
              <a:rPr lang="en-US" dirty="0"/>
              <a:t>ASM uses browser fingerprinting, </a:t>
            </a:r>
          </a:p>
          <a:p>
            <a:r>
              <a:rPr lang="en-US" dirty="0"/>
              <a:t>This allows ASM </a:t>
            </a:r>
            <a:r>
              <a:rPr lang="en-US" dirty="0" err="1"/>
              <a:t>ito</a:t>
            </a:r>
            <a:r>
              <a:rPr lang="en-US" dirty="0"/>
              <a:t> create a unique device ID to track the user session</a:t>
            </a:r>
          </a:p>
          <a:p>
            <a:r>
              <a:rPr lang="en-US" dirty="0"/>
              <a:t>If suspicious activity occurs such as a change in source IP, ASM can validate against the device ID</a:t>
            </a:r>
          </a:p>
        </p:txBody>
      </p:sp>
    </p:spTree>
    <p:extLst>
      <p:ext uri="{BB962C8B-B14F-4D97-AF65-F5344CB8AC3E}">
        <p14:creationId xmlns:p14="http://schemas.microsoft.com/office/powerpoint/2010/main" val="5890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241E80BD-CC62-1746-9965-9658D3F42D53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076869B1-2D88-4F4C-9C4D-865ED522A76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1" ma:contentTypeDescription="Create a new document." ma:contentTypeScope="" ma:versionID="3e9281087aa2e12fcfb563ecc37cb209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e91c6e94c6be211a487a4a819be3690f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  <UserInfo>
        <DisplayName>Ankita Bhalla</DisplayName>
        <AccountId>1926</AccountId>
        <AccountType/>
      </UserInfo>
      <UserInfo>
        <DisplayName>Greg Gordon</DisplayName>
        <AccountId>1219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Props1.xml><?xml version="1.0" encoding="utf-8"?>
<ds:datastoreItem xmlns:ds="http://schemas.openxmlformats.org/officeDocument/2006/customXml" ds:itemID="{74FD6A3E-5099-43CE-B956-A6C25890FA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2792</TotalTime>
  <Words>1566</Words>
  <Application>Microsoft Macintosh PowerPoint</Application>
  <PresentationFormat>Widescreen</PresentationFormat>
  <Paragraphs>260</Paragraphs>
  <Slides>41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Franklin Gothic Book</vt:lpstr>
      <vt:lpstr>Wingdings</vt:lpstr>
      <vt:lpstr>F5-Corporate-Template-2017_(Dark)</vt:lpstr>
      <vt:lpstr>F5-Corporate-Template-2017_(Light)</vt:lpstr>
      <vt:lpstr>PowerPoint Presentation</vt:lpstr>
      <vt:lpstr>High and Maximum WAF Security</vt:lpstr>
      <vt:lpstr>HIGH Protection</vt:lpstr>
      <vt:lpstr>Session Enforcement: High Protection</vt:lpstr>
      <vt:lpstr>Allowed URL list - Overview</vt:lpstr>
      <vt:lpstr>Allowed URL list – Recommended Practices</vt:lpstr>
      <vt:lpstr>User session tracking - Overview</vt:lpstr>
      <vt:lpstr>User session tracking  – Recommended Practices</vt:lpstr>
      <vt:lpstr>Session hijacking protection  - Overview</vt:lpstr>
      <vt:lpstr>Session hijacking protection  – Recommended Practices</vt:lpstr>
      <vt:lpstr>Brute force attack protection  - Overview</vt:lpstr>
      <vt:lpstr>Brute force attack protection – Recommended Practices</vt:lpstr>
      <vt:lpstr>Blocking mode override  - Overview</vt:lpstr>
      <vt:lpstr>Blocking mode override – Recommended Practices</vt:lpstr>
      <vt:lpstr>Maximum Protection</vt:lpstr>
      <vt:lpstr>TIGHTENING SECURITY: Maximum Protection</vt:lpstr>
      <vt:lpstr>Data Guard - Overview</vt:lpstr>
      <vt:lpstr>Data Guard - GUI</vt:lpstr>
      <vt:lpstr>Data Guard – Recommended Practices</vt:lpstr>
      <vt:lpstr>DAST - Overview</vt:lpstr>
      <vt:lpstr>DAST - GUI</vt:lpstr>
      <vt:lpstr>DAST – Recommended Practices</vt:lpstr>
      <vt:lpstr>Protection from parameter exploits – whitelisting - Overview </vt:lpstr>
      <vt:lpstr>Protection from parameter exploits – whitelisting – Recommended Practices </vt:lpstr>
      <vt:lpstr>Allowed HTTP request methods - Overview </vt:lpstr>
      <vt:lpstr>Allowed HTTP request methods– Recommended Practices </vt:lpstr>
      <vt:lpstr>API Security</vt:lpstr>
      <vt:lpstr>Securing API with ASM</vt:lpstr>
      <vt:lpstr>Learn API URL</vt:lpstr>
      <vt:lpstr>LIMIT REST COMMANDS/HTTP METHODS PER URL</vt:lpstr>
      <vt:lpstr>Learn JSON Parameters/Keys</vt:lpstr>
      <vt:lpstr>Control JSON Input/Values</vt:lpstr>
      <vt:lpstr>Identity</vt:lpstr>
      <vt:lpstr>Brute force login protection</vt:lpstr>
      <vt:lpstr>Enforce stronger/additional authentication methods with APM</vt:lpstr>
      <vt:lpstr>Use Case OAuth for API Authorization</vt:lpstr>
      <vt:lpstr>References</vt:lpstr>
      <vt:lpstr>References</vt:lpstr>
      <vt:lpstr>Thank You</vt:lpstr>
      <vt:lpstr>PowerPoint Presentation</vt:lpstr>
      <vt:lpstr>PowerPoint Presentation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Placeholder</dc:title>
  <dc:subject>F5 Networks</dc:subject>
  <dc:creator>Matt Mooseles</dc:creator>
  <cp:lastModifiedBy>Ryan Johnson</cp:lastModifiedBy>
  <cp:revision>103</cp:revision>
  <cp:lastPrinted>2016-08-10T19:03:55Z</cp:lastPrinted>
  <dcterms:created xsi:type="dcterms:W3CDTF">2018-03-27T19:55:29Z</dcterms:created>
  <dcterms:modified xsi:type="dcterms:W3CDTF">2018-08-10T18:05:10Z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</Properties>
</file>